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856" r:id="rId4"/>
    <p:sldId id="975" r:id="rId5"/>
    <p:sldId id="947" r:id="rId6"/>
    <p:sldId id="954" r:id="rId7"/>
    <p:sldId id="958" r:id="rId8"/>
    <p:sldId id="948" r:id="rId9"/>
    <p:sldId id="950" r:id="rId10"/>
    <p:sldId id="959" r:id="rId11"/>
    <p:sldId id="960" r:id="rId12"/>
    <p:sldId id="961" r:id="rId13"/>
    <p:sldId id="962" r:id="rId14"/>
    <p:sldId id="963" r:id="rId15"/>
    <p:sldId id="964" r:id="rId16"/>
    <p:sldId id="969" r:id="rId17"/>
    <p:sldId id="970" r:id="rId18"/>
    <p:sldId id="971" r:id="rId19"/>
    <p:sldId id="973" r:id="rId20"/>
    <p:sldId id="967" r:id="rId21"/>
    <p:sldId id="968" r:id="rId22"/>
    <p:sldId id="974" r:id="rId23"/>
    <p:sldId id="887" r:id="rId24"/>
    <p:sldId id="938" r:id="rId25"/>
    <p:sldId id="976" r:id="rId26"/>
    <p:sldId id="978" r:id="rId27"/>
    <p:sldId id="977" r:id="rId28"/>
    <p:sldId id="979" r:id="rId29"/>
    <p:sldId id="981" r:id="rId30"/>
    <p:sldId id="980" r:id="rId31"/>
    <p:sldId id="983" r:id="rId32"/>
    <p:sldId id="984" r:id="rId33"/>
    <p:sldId id="982" r:id="rId34"/>
    <p:sldId id="986" r:id="rId35"/>
    <p:sldId id="987" r:id="rId36"/>
    <p:sldId id="985" r:id="rId37"/>
    <p:sldId id="988" r:id="rId38"/>
    <p:sldId id="990" r:id="rId39"/>
    <p:sldId id="989" r:id="rId40"/>
    <p:sldId id="992" r:id="rId41"/>
    <p:sldId id="994" r:id="rId42"/>
    <p:sldId id="993" r:id="rId43"/>
    <p:sldId id="995" r:id="rId44"/>
    <p:sldId id="997" r:id="rId45"/>
    <p:sldId id="996" r:id="rId46"/>
    <p:sldId id="998" r:id="rId47"/>
    <p:sldId id="1000" r:id="rId48"/>
    <p:sldId id="999" r:id="rId49"/>
    <p:sldId id="1002" r:id="rId50"/>
    <p:sldId id="1004" r:id="rId51"/>
    <p:sldId id="1003" r:id="rId52"/>
    <p:sldId id="1005" r:id="rId53"/>
    <p:sldId id="1007" r:id="rId54"/>
    <p:sldId id="1006" r:id="rId55"/>
    <p:sldId id="331" r:id="rId56"/>
    <p:sldId id="332" r:id="rId57"/>
    <p:sldId id="418" r:id="rId58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54"/>
    <p:restoredTop sz="94668"/>
  </p:normalViewPr>
  <p:slideViewPr>
    <p:cSldViewPr snapToGrid="0" snapToObjects="1">
      <p:cViewPr varScale="1">
        <p:scale>
          <a:sx n="101" d="100"/>
          <a:sy n="101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dirty="0"/>
              <a:t>Alta qualidade e testes realizados pelos desenvolvedores</a:t>
            </a:r>
          </a:p>
          <a:p>
            <a:pPr marL="228600" indent="0"/>
            <a:r>
              <a:rPr lang="pt-BR" sz="4000" dirty="0"/>
              <a:t>Aumento da produtividade ao evitar a implementação de recursos básicos em todos os projetos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210846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Segurança garantida pelos testes da comunidade</a:t>
            </a:r>
          </a:p>
          <a:p>
            <a:pPr marL="228600" indent="0"/>
            <a:r>
              <a:rPr lang="pt-BR" sz="4000" dirty="0"/>
              <a:t>Otimização do tempo de desenvolvimento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11915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F3DA5E-EA51-1BDD-B86A-D1AAE461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pt-BR" sz="4000" dirty="0"/>
              <a:t>Curva de aprendizado pequena, com documentação completa e 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45C3CD-026C-564D-7B3F-E824E18484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DO USO DE FRAMEWORK</a:t>
            </a:r>
          </a:p>
        </p:txBody>
      </p:sp>
    </p:spTree>
    <p:extLst>
      <p:ext uri="{BB962C8B-B14F-4D97-AF65-F5344CB8AC3E}">
        <p14:creationId xmlns:p14="http://schemas.microsoft.com/office/powerpoint/2010/main" val="42215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1739341"/>
          </a:xfrm>
        </p:spPr>
        <p:txBody>
          <a:bodyPr>
            <a:normAutofit/>
          </a:bodyPr>
          <a:lstStyle/>
          <a:p>
            <a:r>
              <a:rPr lang="pt-BR" sz="3900" dirty="0"/>
              <a:t>REACT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pt-br.react.dev</a:t>
            </a:r>
            <a:r>
              <a:rPr lang="pt-BR" sz="4000" dirty="0"/>
              <a:t>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0901DEBF-D54D-0018-313F-1F59DACE7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582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é uma biblioteca </a:t>
            </a:r>
            <a:r>
              <a:rPr lang="pt-BR" sz="4000" dirty="0" err="1"/>
              <a:t>JavaScript</a:t>
            </a:r>
            <a:r>
              <a:rPr lang="pt-BR" sz="4000" dirty="0"/>
              <a:t> de código aberto criada pelo Facebook em 2011, utilizada para construir interfaces de usuário (UI) em aplicações web e mobile.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07828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70FABB-0B69-0683-696C-55666BB28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</a:t>
            </a:r>
            <a:r>
              <a:rPr lang="pt-BR" sz="4000" dirty="0" err="1"/>
              <a:t>React</a:t>
            </a:r>
            <a:r>
              <a:rPr lang="pt-BR" sz="4000" dirty="0"/>
              <a:t> atualiza automaticamente a interface do usuário sempre que há mudanças nos dados da aplicação, sem a necessidade de atualizar a página inteira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13CE1-EDB6-8BF5-20AE-AEB19A0C52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04215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requisições síncronas o programa aguarda até que essa operação seja concluída antes de continuar a executar outras tarefas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SÍNCRONO</a:t>
            </a:r>
          </a:p>
        </p:txBody>
      </p:sp>
    </p:spTree>
    <p:extLst>
      <p:ext uri="{BB962C8B-B14F-4D97-AF65-F5344CB8AC3E}">
        <p14:creationId xmlns:p14="http://schemas.microsoft.com/office/powerpoint/2010/main" val="287755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pode resultar em uma experiência do usuário ruim, pois a interface do usuário fica congelada até que a operação seja concluída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SÍNCRONO</a:t>
            </a:r>
          </a:p>
        </p:txBody>
      </p:sp>
    </p:spTree>
    <p:extLst>
      <p:ext uri="{BB962C8B-B14F-4D97-AF65-F5344CB8AC3E}">
        <p14:creationId xmlns:p14="http://schemas.microsoft.com/office/powerpoint/2010/main" val="367793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requisições assíncronas permitem que o programa continue executando outras tarefas enquanto aguardam a conclusão da operação de E/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pt-BR" sz="4000" b="0" i="0" dirty="0">
              <a:solidFill>
                <a:srgbClr val="37415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ASSÍNCRONO</a:t>
            </a:r>
          </a:p>
        </p:txBody>
      </p:sp>
    </p:spTree>
    <p:extLst>
      <p:ext uri="{BB962C8B-B14F-4D97-AF65-F5344CB8AC3E}">
        <p14:creationId xmlns:p14="http://schemas.microsoft.com/office/powerpoint/2010/main" val="62013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A9909FA-D8DF-FB9F-06AE-223A4A386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é alcançado usando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callbacks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Promises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await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 linguagens de programação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8A1767-7B68-9B61-53EC-8E31B3AB47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ASSÍNCRONO</a:t>
            </a:r>
          </a:p>
        </p:txBody>
      </p:sp>
    </p:spTree>
    <p:extLst>
      <p:ext uri="{BB962C8B-B14F-4D97-AF65-F5344CB8AC3E}">
        <p14:creationId xmlns:p14="http://schemas.microsoft.com/office/powerpoint/2010/main" val="101610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/login-ts6dfx?file=/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57238F5-C1BB-292F-F5DB-FEC61F39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3131421"/>
            <a:ext cx="2912225" cy="29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0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801" y="2347849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codesandbox.io</a:t>
            </a:r>
            <a:r>
              <a:rPr lang="pt-BR" sz="4000" dirty="0"/>
              <a:t>/</a:t>
            </a:r>
            <a:r>
              <a:rPr lang="pt-BR" sz="4000" dirty="0" err="1"/>
              <a:t>s</a:t>
            </a:r>
            <a:r>
              <a:rPr lang="pt-BR" sz="4000" dirty="0"/>
              <a:t>/codigo-l17-j5v3wy?file=/</a:t>
            </a:r>
            <a:r>
              <a:rPr lang="pt-BR" sz="4000" dirty="0" err="1"/>
              <a:t>src</a:t>
            </a:r>
            <a:r>
              <a:rPr lang="pt-BR" sz="4000" dirty="0"/>
              <a:t>/</a:t>
            </a:r>
            <a:r>
              <a:rPr lang="pt-BR" sz="4000" dirty="0" err="1"/>
              <a:t>App.js</a:t>
            </a:r>
            <a:endParaRPr lang="pt-BR" sz="4000" dirty="0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E5CB2403-E89C-8817-2EFF-C1659B85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921675"/>
            <a:ext cx="3096491" cy="3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0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398401"/>
            <a:ext cx="10208028" cy="1043588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/licao%2017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7AF36628-26F9-D5BF-D701-29BDBC96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2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4811-93E7-45C6-C8E0-7EE54B5B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REVISÃO DAS QUESTÕES DA </a:t>
            </a:r>
            <a:br>
              <a:rPr lang="pt-BR" dirty="0"/>
            </a:br>
            <a:r>
              <a:rPr lang="pt-BR" dirty="0"/>
              <a:t>PROVA 05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D6E1-F7C2-555E-D621-7A3C0CEA1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Imagem 5" descr="Mulher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BDF33A8-FA2B-2735-2631-3D122A6AF22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168" b="21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603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81100"/>
            <a:ext cx="10525395" cy="49022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objetivo principal da modulariza­ção de programas?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Organizar o código em um programa.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Facilitar a leitura e manutenção do código.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Reutilizar trechos de programa em diferentes sistemas.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Todas as alternativas acima.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23954"/>
            <a:ext cx="8652318" cy="832336"/>
          </a:xfrm>
        </p:spPr>
        <p:txBody>
          <a:bodyPr/>
          <a:lstStyle/>
          <a:p>
            <a:r>
              <a:rPr lang="pt-BR" sz="4000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3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183658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181100"/>
            <a:ext cx="10525395" cy="490220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o objetivo principal da modulariza­ção de programas?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Organizar o código em um programa.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Facilitar a leitura e manutenção do código.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Reutilizar trechos de programa em diferentes sistemas.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Todas as alternativas acima.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23954"/>
            <a:ext cx="8652318" cy="832336"/>
          </a:xfrm>
        </p:spPr>
        <p:txBody>
          <a:bodyPr/>
          <a:lstStyle/>
          <a:p>
            <a:r>
              <a:rPr lang="pt-BR" sz="4000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8665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272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272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a diferença entre funções com passagem de parâmetros e funções que retornam valores?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com passagem de parâmetros recebem valores ou mensagens, enquanto as funções que retornam valores retornam um resultado específico.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retornam um resultado específico, enquanto as funções que retornam valores recebem valores ou mensagens.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Não há diferença entre esses dois tipos de funções.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e as funções que retornam valores são a mesma coisa.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28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50554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272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(LIÇÃO 14) </a:t>
            </a:r>
            <a:r>
              <a:rPr lang="pt-BR" sz="2720" b="1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 é a diferença entre funções com passagem de parâmetros e funções que retornam valores?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com passagem de parâmetros recebem valores ou mensagens, enquanto as funções que retornam valores retornam um resultado específico.</a:t>
            </a:r>
            <a:endParaRPr lang="pt-BR" sz="272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retornam um resultado específico, enquanto as funções que retornam valores recebem valores ou mensagens.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Não há diferença entre esses dois tipos de funções. </a:t>
            </a:r>
          </a:p>
          <a:p>
            <a:pPr algn="just">
              <a:spcAft>
                <a:spcPts val="800"/>
              </a:spcAft>
            </a:pPr>
            <a:r>
              <a:rPr lang="pt-BR" sz="272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72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funções com passagem de parâmetros e as funções que retornam valores são a mesma coisa.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90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14) Qual das seguintes afirmações está </a:t>
            </a:r>
            <a:r>
              <a:rPr lang="pt-BR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INCORRETA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sobre funções em </a:t>
            </a:r>
            <a:r>
              <a:rPr lang="pt-B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chamadas de métodos, procedures e módulos.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com passagem de parâmetros permitem enviar valores ou mensagens como entrada.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anônimas são definidas sem atribuir um nome para a função.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podem retornar valores específicos.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05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55431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14) Qual das seguintes afirmações está </a:t>
            </a:r>
            <a:r>
              <a:rPr lang="pt-BR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INCORRETA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sobre funções em </a:t>
            </a:r>
            <a:r>
              <a:rPr lang="pt-BR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As funções em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podem ser chamadas de métodos, procedures e módulos.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com passagem de parâmetros permitem enviar valores ou mensagens como entrada.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anônimas são definidas sem atribuir um nome para a função. 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Funções em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não podem retornar valores específicos.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8171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padrão MVC: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categoria de classe é responsável por receber dados e ações do usuário, interpretá-las e solicitar a quem execute as tarefas correspondentes.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qual aspecto do MVC esse texto se refere?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Modelo.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Controladoras.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Visão.     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Servidor.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451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202943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padrão MVC: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categoria de classe é responsável por receber dados e ações do usuário, interpretá-las e solicitar a quem execute as tarefas correspondentes.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 qual aspecto do MVC esse texto se refere?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Modelo.       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Controladoras.</a:t>
            </a:r>
            <a:r>
              <a:rPr lang="pt-BR" sz="32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800"/>
              </a:spcAft>
              <a:tabLst>
                <a:tab pos="1905000" algn="l"/>
              </a:tabLs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Visão.            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Servidor.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777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 marL="225425" indent="-225425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modelo cliente-servidor:	</a:t>
            </a:r>
            <a:b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vezes em que se trabalha com desenvolvimento___________, de sites e/ou aplicações provavelmente se estará trabalhando em um ambiente com o Modelo _____________________, isso porque o _______ - Protocolo de transferência de hipertexto, em português, funciona através de _______________ e resposta.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que completa o texto com as palavras corretas: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mobile, cliente-servidor, FTP, gravações.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cliente-servidor, HTTP, requisições.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REST, inserções.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mobile,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HTTP, requisições.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330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77627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 marL="225425" indent="-225425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Leia o texto a seguir sobre o modelo cliente-servidor:	</a:t>
            </a:r>
            <a:b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maioria das vezes em que se trabalha com desenvolvimento___________, de sites e/ou aplicações provavelmente se estará trabalhando em um ambiente com o Modelo _____________________, isso porque o _______ - Protocolo de transferência de hipertexto, em português, funciona através de _______________ e resposta.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que completa o texto com as palavras corretas: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mobile, cliente-servidor, FTP, gravações.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cliente-servidor, HTTP, requisições.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web,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REST, inserções.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mobile,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servless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HTTP, requisições.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98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31152"/>
            <a:ext cx="11877963" cy="2269895"/>
          </a:xfrm>
        </p:spPr>
        <p:txBody>
          <a:bodyPr>
            <a:normAutofit fontScale="90000"/>
          </a:bodyPr>
          <a:lstStyle/>
          <a:p>
            <a:r>
              <a:rPr lang="pt-BR" sz="3900" dirty="0"/>
              <a:t>LIÇÃO 17 – FRAMEWORK: CONCEITOS, APLICABILIDADE, TENDÊNCIAS E REQUISIÇÕES ASSÍNCRONAS: CONCEITOS E APLICABILIDADE</a:t>
            </a:r>
            <a:br>
              <a:rPr lang="pt-BR" sz="4000" dirty="0"/>
            </a:br>
            <a:br>
              <a:rPr lang="pt-BR" sz="4000" dirty="0"/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4C6D82A7-E642-E008-691D-2924A35D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028" y="636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Qual das alternativas apresenta uma caracterís­tica VERDADEIRA da arquitetura cliente-servidor?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Permite que as pessoas desenvolvedoras distribuam o processamento de informações entre o cliente e o servidor.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Proporciona uma experiência ruim aos usuários, por conta das filas.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base de grande parte do uso da rede anônima.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Fornece páginas web desatualizadas, devido o tempo de carga e carregamento do banco de dados em resposta às solicitações do cliente.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3866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73480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15) Qual das alternativas apresenta uma caracterís­tica VERDADEIRA da arquitetura cliente-servidor?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algn="just">
              <a:spcAft>
                <a:spcPts val="800"/>
              </a:spcAft>
            </a:pPr>
            <a:r>
              <a:rPr lang="pt-BR" sz="3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Permite que as pessoas desenvolvedoras distribuam o processamento de informações entre o cliente e o servidor.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Proporciona uma experiência ruim aos usuários, por conta das filas.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É a base de grande parte do uso da rede anônima.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Fornece páginas web desatualizadas, devido o tempo de carga e carregamento do banco de dados em resposta às solicitações do cliente.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8116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Quais tecnologias mais comuns utilizadas no desenvolvimento de </a:t>
            </a:r>
            <a:r>
              <a:rPr lang="pt-BR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HTML, CSS e Python.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C++, Java e Ruby.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HTML, CSS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PHP, MySQL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494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44425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Quais tecnologias mais comuns utilizadas no desenvolvimento de </a:t>
            </a:r>
            <a:r>
              <a:rPr lang="pt-BR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HTML, CSS e Python.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C++, Java e Ruby.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HTML, CSS e </a:t>
            </a:r>
            <a:r>
              <a:rPr lang="pt-BR" sz="36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3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PHP, MySQL e </a:t>
            </a:r>
            <a:r>
              <a:rPr lang="pt-BR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pt-B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561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Qual é a responsabilidade do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relação ao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uma aplicação?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Criar a interface do usuário e suas características.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Receber os dados, processá-los e persisti-los de forma segura e eficiente.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Controlar a interação do usuário com os elementos visuais da aplicação.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Selecionar as tecnologias mais comuns utilizadas no desenvolvimento de </a:t>
            </a: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25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70165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Qual é a responsabilidade do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relação ao </a:t>
            </a:r>
            <a:r>
              <a:rPr lang="pt-BR" sz="3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uma aplicação?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Criar a interface do usuário e suas características.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Receber os dados, processá-los e persisti-los de forma segura e eficiente.</a:t>
            </a:r>
            <a:endParaRPr lang="pt-BR" sz="3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Controlar a interação do usuário com os elementos visuais da aplicação.</a:t>
            </a:r>
          </a:p>
          <a:p>
            <a:pPr algn="just">
              <a:spcAft>
                <a:spcPts val="800"/>
              </a:spcAft>
            </a:pP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Selecionar as tecnologias mais comuns utilizadas no desenvolvimento de </a:t>
            </a:r>
            <a:r>
              <a:rPr lang="pt-BR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pt-BR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9636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Leia o texto a seguir sobre o SPA - Aplicação de página única:	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aplicação de página única (_____), são aplicações mais parecidas com aplicações de _____________ , que são instaladas em seu _____________ –, do que com aplicações ou sistemas _____________.</a:t>
            </a:r>
          </a:p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 texto com as palavras corretas: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SPA, servidor,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APA, desktop,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02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Definição de framework como uma estrutura de software que fornece uma base para o desenvolvimento de aplicações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767099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86446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Leia o texto a seguir sobre o SPA - Aplicação de página única:	</a:t>
            </a:r>
            <a:b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aplicação de página única (_____), são aplicações mais parecidas com aplicações de _____________ , que são instaladas em seu _____________ –, do que com aplicações ou sistemas _____________.</a:t>
            </a:r>
          </a:p>
          <a:p>
            <a:pPr algn="just">
              <a:spcAft>
                <a:spcPts val="800"/>
              </a:spcAft>
            </a:pPr>
            <a:r>
              <a:rPr lang="pt-BR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 texto com as palavras corretas: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SPA, servidor,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RPA, desktop, </a:t>
            </a: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APA, desktop, web, Windows.</a:t>
            </a:r>
          </a:p>
          <a:p>
            <a:pPr algn="just">
              <a:spcAft>
                <a:spcPts val="800"/>
              </a:spcAft>
            </a:pP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SPA, desktop, </a:t>
            </a:r>
            <a:r>
              <a:rPr lang="pt-BR" sz="32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</a:t>
            </a:r>
            <a:r>
              <a:rPr lang="pt-BR" sz="3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web.</a:t>
            </a:r>
            <a:endParaRPr lang="pt-B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7627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De acordo com o conteúdo visto sobre aplicação de página única (SPA) assinale Verdadeiro (V) ou Falso (</a:t>
            </a:r>
            <a:r>
              <a:rPr lang="pt-BR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as afirmações: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 ) A aplicação de página única (SPA) é mais parecida com aplicações de desktop do que com aplicações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) Nas aplicações web tradicionais, sempre haverá um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) O uso de SPA remove completamente o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correta: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V, V, F.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V, F.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6108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E833860-8786-C2D9-F7D0-F76462DA4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EE047E-04AC-3509-4CCD-28FE63414E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1358696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718E76F-4CC1-BCEE-8F6A-49004C9C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698500"/>
            <a:ext cx="11620499" cy="5384800"/>
          </a:xfrm>
        </p:spPr>
        <p:txBody>
          <a:bodyPr numCol="2">
            <a:noAutofit/>
          </a:bodyPr>
          <a:lstStyle/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(LIÇÃO 16) De acordo com o conteúdo visto sobre aplicação de página única (SPA) assinale Verdadeiro (V) ou Falso (</a:t>
            </a:r>
            <a:r>
              <a:rPr lang="pt-BR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para as afirmações: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 ) A aplicação de página única (SPA) é mais parecida com aplicações de desktop do que com aplicações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 ) Nas aplicações web tradicionais, sempre haverá um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      ) O uso de SPA remove completamente o atraso na comunicação entre o navegador e o servidor web.</a:t>
            </a:r>
          </a:p>
          <a:p>
            <a:pPr>
              <a:spcAft>
                <a:spcPts val="8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Assinale a alternativa correta: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V, V, F.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V,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</a:t>
            </a:r>
          </a:p>
          <a:p>
            <a:pPr>
              <a:spcAft>
                <a:spcPts val="800"/>
              </a:spcAft>
            </a:pP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BR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V, F.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B93AF-FAD6-2071-8701-AD777A9E3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96954"/>
            <a:ext cx="8652318" cy="832336"/>
          </a:xfrm>
        </p:spPr>
        <p:txBody>
          <a:bodyPr/>
          <a:lstStyle/>
          <a:p>
            <a:r>
              <a:rPr lang="pt-BR" sz="4000" dirty="0"/>
              <a:t>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429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78676"/>
            <a:ext cx="8894718" cy="4784888"/>
          </a:xfrm>
        </p:spPr>
        <p:txBody>
          <a:bodyPr>
            <a:normAutofit/>
          </a:bodyPr>
          <a:lstStyle/>
          <a:p>
            <a:r>
              <a:rPr lang="pt-BR" sz="4000" dirty="0"/>
              <a:t>Definição de frameworks como uma "mini" arquitetura reutilizável que fornece estrutura e comportamentos genéricos para abstrações de software em um contexto específico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04" y="129594"/>
            <a:ext cx="2848495" cy="227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5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0E6C87-B7DA-45D8-FE40-A90124FA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2244436"/>
            <a:ext cx="8894718" cy="4419128"/>
          </a:xfrm>
        </p:spPr>
        <p:txBody>
          <a:bodyPr>
            <a:normAutofit/>
          </a:bodyPr>
          <a:lstStyle/>
          <a:p>
            <a:pPr marL="228600" indent="0"/>
            <a:r>
              <a:rPr lang="pt-BR" sz="4000" dirty="0"/>
              <a:t>Tipos de frameworks: </a:t>
            </a:r>
            <a:r>
              <a:rPr lang="pt-BR" sz="4000" dirty="0" err="1"/>
              <a:t>fullstack</a:t>
            </a:r>
            <a:r>
              <a:rPr lang="pt-BR" sz="4000" dirty="0"/>
              <a:t>, </a:t>
            </a:r>
            <a:r>
              <a:rPr lang="pt-BR" sz="4000" dirty="0" err="1"/>
              <a:t>back-end</a:t>
            </a:r>
            <a:r>
              <a:rPr lang="pt-BR" sz="4000" dirty="0"/>
              <a:t> e front-end.</a:t>
            </a:r>
          </a:p>
          <a:p>
            <a:pPr marL="228600" indent="0"/>
            <a:r>
              <a:rPr lang="pt-BR" sz="4000" dirty="0"/>
              <a:t>Exploração dos frameworks front-</a:t>
            </a:r>
            <a:r>
              <a:rPr lang="pt-BR" sz="4000" dirty="0" err="1"/>
              <a:t>end</a:t>
            </a:r>
            <a:r>
              <a:rPr lang="pt-BR" sz="4000" dirty="0"/>
              <a:t>, que são baseados em </a:t>
            </a:r>
            <a:r>
              <a:rPr lang="pt-BR" sz="4000" dirty="0" err="1"/>
              <a:t>JavaScript</a:t>
            </a:r>
            <a:r>
              <a:rPr lang="pt-BR" sz="4000" dirty="0"/>
              <a:t> e dominam o mercado.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F1324-A3DF-7F8B-C310-1DD2121D4B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CONCEITOS DE FRAMEWORK</a:t>
            </a:r>
          </a:p>
        </p:txBody>
      </p:sp>
      <p:pic>
        <p:nvPicPr>
          <p:cNvPr id="4100" name="Picture 4" descr="Vector, Pintados à Mão, A Caixa De Ferramentas PNG, A Caixa De Ferramentas  De Desenho Vetorial Imagens Vetoriais, Arquivos PSD - Pngtree | Artesanato  de picolé, Ferramentas de desenho, Caixa de ferramentas">
            <a:extLst>
              <a:ext uri="{FF2B5EF4-FFF2-40B4-BE49-F238E27FC236}">
                <a16:creationId xmlns:a16="http://schemas.microsoft.com/office/drawing/2014/main" id="{8B143164-AB2A-EFBF-1845-62C1312A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45" y="194436"/>
            <a:ext cx="2831869" cy="226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5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Vantagens de utilizar frameworks: facilidades no desenvolvimento básico de código</a:t>
            </a:r>
          </a:p>
          <a:p>
            <a:r>
              <a:rPr lang="pt-BR" sz="4000" dirty="0"/>
              <a:t>Funcionalidades prontas para uso e maior produtividade.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54115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58E87D-F61E-172F-9032-563EEA0E7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Exemplos de frameworks populares: </a:t>
            </a:r>
            <a:r>
              <a:rPr lang="pt-BR" sz="4000" dirty="0" err="1"/>
              <a:t>React</a:t>
            </a:r>
            <a:r>
              <a:rPr lang="pt-BR" sz="4000" dirty="0"/>
              <a:t>, Angular e </a:t>
            </a:r>
            <a:r>
              <a:rPr lang="pt-BR" sz="4000" dirty="0" err="1"/>
              <a:t>VueJS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08597-E970-3C83-3223-73ED8E35BC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FRAMEWORK</a:t>
            </a:r>
          </a:p>
        </p:txBody>
      </p:sp>
      <p:pic>
        <p:nvPicPr>
          <p:cNvPr id="1030" name="Picture 6" descr="What is React - Let's see what React is and what the characteristics of  React are.">
            <a:extLst>
              <a:ext uri="{FF2B5EF4-FFF2-40B4-BE49-F238E27FC236}">
                <a16:creationId xmlns:a16="http://schemas.microsoft.com/office/drawing/2014/main" id="{5FDA331D-39A5-516B-0557-6FA50A3F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1" y="3504908"/>
            <a:ext cx="3786489" cy="210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gular Logo PNG vector in SVG, PDF, AI, CDR format">
            <a:extLst>
              <a:ext uri="{FF2B5EF4-FFF2-40B4-BE49-F238E27FC236}">
                <a16:creationId xmlns:a16="http://schemas.microsoft.com/office/drawing/2014/main" id="{1CC1B4EE-CB9C-3487-1EF0-D20E0D38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3" y="3292330"/>
            <a:ext cx="3843350" cy="28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uejs original a marca logo - Ícones Social media e Logos">
            <a:extLst>
              <a:ext uri="{FF2B5EF4-FFF2-40B4-BE49-F238E27FC236}">
                <a16:creationId xmlns:a16="http://schemas.microsoft.com/office/drawing/2014/main" id="{7D4C5A37-6CEA-CDA1-3465-2FE9250B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506" y="3211993"/>
            <a:ext cx="2690091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683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2179</Words>
  <Application>Microsoft Macintosh PowerPoint</Application>
  <PresentationFormat>Widescreen</PresentationFormat>
  <Paragraphs>192</Paragraphs>
  <Slides>57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0" baseType="lpstr">
      <vt:lpstr>Arial</vt:lpstr>
      <vt:lpstr>Calibri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LIÇÃO 17 – FRAMEWORK: CONCEITOS, APLICABILIDADE, TENDÊNCIAS E REQUISIÇÕES ASSÍNCRONAS: CONCEITOS E APLICABILIDADE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REACT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17 – FRAMEWORK: CONCEITOS, APLICABILIDADE, TENDÊNCIAS E REQUISIÇÕES ASSÍNCRONAS: CONCEITOS E APLICABILIDADE  </vt:lpstr>
      <vt:lpstr>PRÁTICA</vt:lpstr>
      <vt:lpstr>E ESSA SEMANA?</vt:lpstr>
      <vt:lpstr>REVISÃO DAS QUESTÕES DA  PROVA 05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240</cp:revision>
  <dcterms:created xsi:type="dcterms:W3CDTF">2020-01-23T19:05:58Z</dcterms:created>
  <dcterms:modified xsi:type="dcterms:W3CDTF">2023-10-15T21:30:41Z</dcterms:modified>
</cp:coreProperties>
</file>